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5" r:id="rId2"/>
    <p:sldId id="262" r:id="rId3"/>
    <p:sldId id="266" r:id="rId4"/>
    <p:sldId id="256" r:id="rId5"/>
    <p:sldId id="257" r:id="rId6"/>
    <p:sldId id="258" r:id="rId7"/>
    <p:sldId id="259" r:id="rId8"/>
    <p:sldId id="260" r:id="rId9"/>
    <p:sldId id="261" r:id="rId10"/>
    <p:sldId id="263" r:id="rId11"/>
    <p:sldId id="264" r:id="rId12"/>
    <p:sldId id="267" r:id="rId13"/>
    <p:sldId id="268" r:id="rId14"/>
    <p:sldId id="269" r:id="rId15"/>
    <p:sldId id="270" r:id="rId16"/>
    <p:sldId id="271" r:id="rId17"/>
    <p:sldId id="277" r:id="rId18"/>
    <p:sldId id="272" r:id="rId19"/>
    <p:sldId id="276" r:id="rId20"/>
    <p:sldId id="275" r:id="rId21"/>
    <p:sldId id="274" r:id="rId22"/>
    <p:sldId id="278" r:id="rId23"/>
    <p:sldId id="284" r:id="rId24"/>
    <p:sldId id="283" r:id="rId25"/>
    <p:sldId id="282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5FCD-EDD0-44C3-9628-E4D5E902B416}" type="datetimeFigureOut">
              <a:rPr lang="ru-RU" smtClean="0"/>
              <a:t>29.03.2023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D9510-A198-4259-B610-7AF1C15C240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1637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5FCD-EDD0-44C3-9628-E4D5E902B416}" type="datetimeFigureOut">
              <a:rPr lang="ru-RU" smtClean="0"/>
              <a:t>29.03.2023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D9510-A198-4259-B610-7AF1C15C240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9633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5FCD-EDD0-44C3-9628-E4D5E902B416}" type="datetimeFigureOut">
              <a:rPr lang="ru-RU" smtClean="0"/>
              <a:t>29.03.2023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D9510-A198-4259-B610-7AF1C15C240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1443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5FCD-EDD0-44C3-9628-E4D5E902B416}" type="datetimeFigureOut">
              <a:rPr lang="ru-RU" smtClean="0"/>
              <a:t>29.03.2023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D9510-A198-4259-B610-7AF1C15C240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8389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5FCD-EDD0-44C3-9628-E4D5E902B416}" type="datetimeFigureOut">
              <a:rPr lang="ru-RU" smtClean="0"/>
              <a:t>29.03.2023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D9510-A198-4259-B610-7AF1C15C240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7697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5FCD-EDD0-44C3-9628-E4D5E902B416}" type="datetimeFigureOut">
              <a:rPr lang="ru-RU" smtClean="0"/>
              <a:t>29.03.2023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D9510-A198-4259-B610-7AF1C15C240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9167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5FCD-EDD0-44C3-9628-E4D5E902B416}" type="datetimeFigureOut">
              <a:rPr lang="ru-RU" smtClean="0"/>
              <a:t>29.03.2023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D9510-A198-4259-B610-7AF1C15C240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2395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5FCD-EDD0-44C3-9628-E4D5E902B416}" type="datetimeFigureOut">
              <a:rPr lang="ru-RU" smtClean="0"/>
              <a:t>29.03.2023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D9510-A198-4259-B610-7AF1C15C240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6273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5FCD-EDD0-44C3-9628-E4D5E902B416}" type="datetimeFigureOut">
              <a:rPr lang="ru-RU" smtClean="0"/>
              <a:t>29.03.2023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D9510-A198-4259-B610-7AF1C15C240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5512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5FCD-EDD0-44C3-9628-E4D5E902B416}" type="datetimeFigureOut">
              <a:rPr lang="ru-RU" smtClean="0"/>
              <a:t>29.03.2023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D9510-A198-4259-B610-7AF1C15C240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0926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5FCD-EDD0-44C3-9628-E4D5E902B416}" type="datetimeFigureOut">
              <a:rPr lang="ru-RU" smtClean="0"/>
              <a:t>29.03.2023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D9510-A198-4259-B610-7AF1C15C240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6912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85FCD-EDD0-44C3-9628-E4D5E902B416}" type="datetimeFigureOut">
              <a:rPr lang="ru-RU" smtClean="0"/>
              <a:t>29.03.2023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D9510-A198-4259-B610-7AF1C15C240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3294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5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7" t="21758" r="24307"/>
          <a:stretch/>
        </p:blipFill>
        <p:spPr>
          <a:xfrm rot="5400000">
            <a:off x="2666999" y="-2666998"/>
            <a:ext cx="6858001" cy="12192000"/>
          </a:xfrm>
        </p:spPr>
      </p:pic>
      <p:sp>
        <p:nvSpPr>
          <p:cNvPr id="5" name="TextBox 4"/>
          <p:cNvSpPr txBox="1"/>
          <p:nvPr/>
        </p:nvSpPr>
        <p:spPr>
          <a:xfrm>
            <a:off x="2169994" y="1690688"/>
            <a:ext cx="78338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ФРАГМЕНТЫ «ИЗ ЖИЗНИ НАШЕЙ ГРУППЫ»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19164" y="4462818"/>
            <a:ext cx="302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 А. Бабич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087" y="2721936"/>
            <a:ext cx="4312693" cy="365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1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72" y="2201450"/>
            <a:ext cx="5401056" cy="3599688"/>
          </a:xfrm>
        </p:spPr>
      </p:pic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7" t="21758" r="24307"/>
          <a:stretch/>
        </p:blipFill>
        <p:spPr>
          <a:xfrm rot="5400000">
            <a:off x="2666999" y="-2666998"/>
            <a:ext cx="6858001" cy="1219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88" y="1697701"/>
            <a:ext cx="7682484" cy="51603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5528" y="245660"/>
            <a:ext cx="76450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деятельность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рассматривается как деятельность, которая выполняется без непосредственного участия воспитателя, при этом ребенок сознательно стремится достигнуть поставленной цели. Задача педагога вызвать у ребенка желание заниматься той или иной деятельностью.</a:t>
            </a:r>
          </a:p>
        </p:txBody>
      </p:sp>
    </p:spTree>
    <p:extLst>
      <p:ext uri="{BB962C8B-B14F-4D97-AF65-F5344CB8AC3E}">
        <p14:creationId xmlns:p14="http://schemas.microsoft.com/office/powerpoint/2010/main" val="335610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7" t="21758" r="24307"/>
          <a:stretch/>
        </p:blipFill>
        <p:spPr>
          <a:xfrm rot="5400000">
            <a:off x="2666999" y="-2666998"/>
            <a:ext cx="6858001" cy="1219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60" y="177421"/>
            <a:ext cx="7874757" cy="668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6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3" t="22494" r="22558"/>
          <a:stretch/>
        </p:blipFill>
        <p:spPr>
          <a:xfrm rot="5400000">
            <a:off x="2666998" y="-2666999"/>
            <a:ext cx="6858000" cy="121920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42" y="873457"/>
            <a:ext cx="7765576" cy="56638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6597" y="365125"/>
            <a:ext cx="7383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в старшей и подготовительной группе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76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5108" y="1825625"/>
            <a:ext cx="5801784" cy="4351338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3" t="22494" r="22558"/>
          <a:stretch/>
        </p:blipFill>
        <p:spPr>
          <a:xfrm rot="5400000">
            <a:off x="2666998" y="-2666999"/>
            <a:ext cx="6858000" cy="121920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24836" y="365125"/>
            <a:ext cx="7533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своими руками для младшей группы дошкольного возраста.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93136" y="1214651"/>
            <a:ext cx="3543869" cy="21085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93136" y="846161"/>
            <a:ext cx="3293264" cy="368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«Чья тень?»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90906" y="1214652"/>
            <a:ext cx="3278476" cy="21085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88372" y="846161"/>
            <a:ext cx="3119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«Собери картинку»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93136" y="3890289"/>
            <a:ext cx="3543869" cy="26271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47415" y="3452884"/>
            <a:ext cx="3275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пару»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44766" y="3500691"/>
            <a:ext cx="2606864" cy="338606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32310" y="3452884"/>
            <a:ext cx="4026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«Большой, средний, маленький»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93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3" t="22494" r="22558"/>
          <a:stretch/>
        </p:blipFill>
        <p:spPr>
          <a:xfrm rot="5400000">
            <a:off x="2667001" y="-2667001"/>
            <a:ext cx="6858000" cy="121920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4780" y="-249863"/>
            <a:ext cx="3011085" cy="48311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24756" y="245660"/>
            <a:ext cx="3234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свой домик»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01820" y="3516835"/>
            <a:ext cx="5208896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87904" y="1598447"/>
            <a:ext cx="26793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«Большая стирка»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78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72" y="2201450"/>
            <a:ext cx="5401056" cy="3599688"/>
          </a:xfrm>
        </p:spPr>
      </p:pic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3" t="22494" r="22558"/>
          <a:stretch/>
        </p:blipFill>
        <p:spPr>
          <a:xfrm rot="5400000">
            <a:off x="2667001" y="-2667001"/>
            <a:ext cx="6858000" cy="121920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51" y="1099582"/>
            <a:ext cx="7629098" cy="52100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97540" y="365125"/>
            <a:ext cx="726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«Награждение победителей участвующих в конкурсе МЧС»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36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72" y="2201450"/>
            <a:ext cx="5401056" cy="3599688"/>
          </a:xfrm>
        </p:spPr>
      </p:pic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3" t="22494" r="22558"/>
          <a:stretch/>
        </p:blipFill>
        <p:spPr>
          <a:xfrm rot="5400000">
            <a:off x="2666998" y="-2666999"/>
            <a:ext cx="6858000" cy="121920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888" y="2396450"/>
            <a:ext cx="7754749" cy="41514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9051" y="365125"/>
            <a:ext cx="79975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«Моя малая Родина!»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родным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большое значение в воспитании патриотических чувств дошкольников, в развитии их интеллектуального и творческого потенциала, в расширении кругозора. 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Малая Родина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это, прежде всего, его семья, дом, детский сад, природа, которая его окружает, памятные места родного поселка, его культурные и исторические центры, улицы, известные люди, которыми гордятся.</a:t>
            </a:r>
          </a:p>
        </p:txBody>
      </p:sp>
    </p:spTree>
    <p:extLst>
      <p:ext uri="{BB962C8B-B14F-4D97-AF65-F5344CB8AC3E}">
        <p14:creationId xmlns:p14="http://schemas.microsoft.com/office/powerpoint/2010/main" val="409132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9" t="22494" r="22995"/>
          <a:stretch/>
        </p:blipFill>
        <p:spPr>
          <a:xfrm rot="5400000">
            <a:off x="2666998" y="-2666998"/>
            <a:ext cx="6857999" cy="1219200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176" y="3718175"/>
            <a:ext cx="3630305" cy="26896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79176" y="365125"/>
            <a:ext cx="74789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 занимает в режиме дня дошкольника значительное время и имеет важное значение. Организуется прогулка 2 раза в день – первую и вторую половину дня. Для пребывания детей на свежем воздухе отводится примерно до двух-трех часов в день, а летом  вся жизнь детей переносится на открытый воздух. Правильно организованная прогулка имеет большой потенциал для всестороннего развития детей – физического, умственного, нравственного, эстетического, трудового.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30580" y="3479867"/>
            <a:ext cx="3727569" cy="29547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70245" y="2988860"/>
            <a:ext cx="343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группа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91618" y="2811439"/>
            <a:ext cx="3207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младшая группа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05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9" t="22494" r="22995"/>
          <a:stretch/>
        </p:blipFill>
        <p:spPr>
          <a:xfrm rot="5400000">
            <a:off x="2667000" y="-2667001"/>
            <a:ext cx="6857999" cy="1219200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960" y="1934410"/>
            <a:ext cx="3824193" cy="22284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34410"/>
            <a:ext cx="4023587" cy="22952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807" y="4254822"/>
            <a:ext cx="3680346" cy="23093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9"/>
          <a:stretch/>
        </p:blipFill>
        <p:spPr>
          <a:xfrm>
            <a:off x="6269894" y="4435522"/>
            <a:ext cx="3675797" cy="20994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71807" y="365125"/>
            <a:ext cx="78477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детей правилам дорожного движения (ПДД) одна из важных задач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-образовательной работы в ДОУ. Для организации обучения дошкольников правилам дорожного движения и формирования у них основ дорожной безопасности, необходимо создать в группе специальные условия по построению предметно-пространственной развивающей среды.</a:t>
            </a:r>
          </a:p>
        </p:txBody>
      </p:sp>
    </p:spTree>
    <p:extLst>
      <p:ext uri="{BB962C8B-B14F-4D97-AF65-F5344CB8AC3E}">
        <p14:creationId xmlns:p14="http://schemas.microsoft.com/office/powerpoint/2010/main" val="71323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9" t="22494" r="22995"/>
          <a:stretch/>
        </p:blipFill>
        <p:spPr>
          <a:xfrm rot="5400000">
            <a:off x="2666999" y="-2666998"/>
            <a:ext cx="6857999" cy="12192002"/>
          </a:xfrm>
        </p:spPr>
      </p:pic>
      <p:sp>
        <p:nvSpPr>
          <p:cNvPr id="3" name="TextBox 2"/>
          <p:cNvSpPr txBox="1"/>
          <p:nvPr/>
        </p:nvSpPr>
        <p:spPr>
          <a:xfrm>
            <a:off x="2402006" y="365125"/>
            <a:ext cx="7424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праздники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937" y="1349493"/>
            <a:ext cx="3903260" cy="30382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0938" y="734457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марта сказка «Волк и семеро козлят»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047" y="1468911"/>
            <a:ext cx="3998794" cy="24771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09982" y="1099579"/>
            <a:ext cx="331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 ну - ка, папы!»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859" y="3829796"/>
            <a:ext cx="5186149" cy="29119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38484" y="4708478"/>
            <a:ext cx="2169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 матери»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60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7" t="21758" r="24307"/>
          <a:stretch/>
        </p:blipFill>
        <p:spPr>
          <a:xfrm rot="5400000">
            <a:off x="2667000" y="-2666999"/>
            <a:ext cx="6858001" cy="1219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7290" y="232012"/>
            <a:ext cx="77109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«Утренний круг»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«Утренний круг» - это начало дня, когда дети собираются вместе. Чтобы порадоваться предстоящему дню, поделиться впечатлениями, узнать новости или предположить, что интересного будет сегодня, обсудить совместные планы, проблемы, договориться о правилах.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290" y="1806973"/>
            <a:ext cx="4053385" cy="24784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122" y="1806972"/>
            <a:ext cx="3731154" cy="24970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67" y="4285397"/>
            <a:ext cx="4810815" cy="257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2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9" t="22494" r="22995"/>
          <a:stretch/>
        </p:blipFill>
        <p:spPr>
          <a:xfrm rot="5400000">
            <a:off x="2639139" y="-2667001"/>
            <a:ext cx="6857999" cy="12192002"/>
          </a:xfrm>
        </p:spPr>
      </p:pic>
      <p:sp>
        <p:nvSpPr>
          <p:cNvPr id="3" name="TextBox 2"/>
          <p:cNvSpPr txBox="1"/>
          <p:nvPr/>
        </p:nvSpPr>
        <p:spPr>
          <a:xfrm>
            <a:off x="2715904" y="365125"/>
            <a:ext cx="687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Районные конкурсы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069" y="943472"/>
            <a:ext cx="3823069" cy="24855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069" y="4007347"/>
            <a:ext cx="3970703" cy="24702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610" y="3686818"/>
            <a:ext cx="3275464" cy="26935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178" y="845344"/>
            <a:ext cx="3392896" cy="28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6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9" t="22494" r="22995"/>
          <a:stretch/>
        </p:blipFill>
        <p:spPr>
          <a:xfrm rot="5400000">
            <a:off x="2767084" y="-2696171"/>
            <a:ext cx="6857999" cy="12192002"/>
          </a:xfrm>
        </p:spPr>
      </p:pic>
      <p:sp>
        <p:nvSpPr>
          <p:cNvPr id="3" name="TextBox 2"/>
          <p:cNvSpPr txBox="1"/>
          <p:nvPr/>
        </p:nvSpPr>
        <p:spPr>
          <a:xfrm>
            <a:off x="2866030" y="365125"/>
            <a:ext cx="6660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достижения малышей.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834" y="747695"/>
            <a:ext cx="2620371" cy="18859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206" y="1551375"/>
            <a:ext cx="3111690" cy="18484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96" y="828064"/>
            <a:ext cx="2493562" cy="17749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10" y="3581244"/>
            <a:ext cx="3792940" cy="25589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59026"/>
            <a:ext cx="3921458" cy="25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7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5654" y="365125"/>
            <a:ext cx="691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08" y="793792"/>
            <a:ext cx="2970663" cy="27500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618" y="793793"/>
            <a:ext cx="3821721" cy="26454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480" y="3429000"/>
            <a:ext cx="6027761" cy="328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1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9" t="22494" r="22995"/>
          <a:stretch/>
        </p:blipFill>
        <p:spPr>
          <a:xfrm rot="5400000">
            <a:off x="2666998" y="-2666998"/>
            <a:ext cx="6857999" cy="1219200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4" r="27567"/>
          <a:stretch/>
        </p:blipFill>
        <p:spPr>
          <a:xfrm rot="10800000">
            <a:off x="2238232" y="365125"/>
            <a:ext cx="3152633" cy="29547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2" t="23980" r="18706" b="17911"/>
          <a:stretch/>
        </p:blipFill>
        <p:spPr>
          <a:xfrm rot="10800000">
            <a:off x="5672347" y="450423"/>
            <a:ext cx="4067035" cy="27841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5" t="14627" r="17662" b="10150"/>
          <a:stretch/>
        </p:blipFill>
        <p:spPr>
          <a:xfrm rot="10800000">
            <a:off x="2238232" y="3464850"/>
            <a:ext cx="3725840" cy="32481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64072" y="3405168"/>
            <a:ext cx="4148347" cy="330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7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9" t="22494" r="22995"/>
          <a:stretch/>
        </p:blipFill>
        <p:spPr>
          <a:xfrm rot="5400000">
            <a:off x="2678374" y="-2667001"/>
            <a:ext cx="6857999" cy="12192002"/>
          </a:xfrm>
        </p:spPr>
      </p:pic>
      <p:sp>
        <p:nvSpPr>
          <p:cNvPr id="3" name="TextBox 2"/>
          <p:cNvSpPr txBox="1"/>
          <p:nvPr/>
        </p:nvSpPr>
        <p:spPr>
          <a:xfrm>
            <a:off x="2524836" y="365125"/>
            <a:ext cx="716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деятельность для родителей «Теремок»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0" b="21086"/>
          <a:stretch/>
        </p:blipFill>
        <p:spPr>
          <a:xfrm>
            <a:off x="2244449" y="1099582"/>
            <a:ext cx="3978929" cy="23883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739" y="791293"/>
            <a:ext cx="2617456" cy="30049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3" b="31343"/>
          <a:stretch/>
        </p:blipFill>
        <p:spPr>
          <a:xfrm>
            <a:off x="3197229" y="3487940"/>
            <a:ext cx="5130641" cy="329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6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9" t="22494" r="22995"/>
          <a:stretch/>
        </p:blipFill>
        <p:spPr>
          <a:xfrm rot="5400000">
            <a:off x="2666998" y="-2666998"/>
            <a:ext cx="6857999" cy="12192002"/>
          </a:xfrm>
        </p:spPr>
      </p:pic>
      <p:sp>
        <p:nvSpPr>
          <p:cNvPr id="3" name="TextBox 2"/>
          <p:cNvSpPr txBox="1"/>
          <p:nvPr/>
        </p:nvSpPr>
        <p:spPr>
          <a:xfrm>
            <a:off x="3043451" y="2456597"/>
            <a:ext cx="6469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77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7" t="21758" r="24307"/>
          <a:stretch/>
        </p:blipFill>
        <p:spPr>
          <a:xfrm rot="5400000">
            <a:off x="2666999" y="-2666998"/>
            <a:ext cx="6858001" cy="1219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20119" y="365125"/>
            <a:ext cx="7369791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природы.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важно развивать в детях эстетическое восприятие окружающего.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Научив ребёнка видеть чудо, которое скрывается и в огромном облаке, и в малой капле росы, педагог сумеет достучаться до чуткой детской души и заложит основы гуманного отношения к окружающему миру. Ведь любить и беречь нужно не только то, что приносит пользу, но и то, что радует нас своей красотой.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Учитывая это, уголки природы в старших группах детского сада, служат отличным подспорьем для воспитателя при осуществлении программных задач в области ознакомления с природой и воспитания экологической культуры (по примерной образовательной программе «От рождения до школы»):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359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7" t="21758" r="24307"/>
          <a:stretch/>
        </p:blipFill>
        <p:spPr>
          <a:xfrm rot="5400000">
            <a:off x="2666999" y="-2666998"/>
            <a:ext cx="6858001" cy="1219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75" y="150125"/>
            <a:ext cx="8625385" cy="67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0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72" y="2201450"/>
            <a:ext cx="5401056" cy="3599688"/>
          </a:xfrm>
        </p:spPr>
      </p:pic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7" t="21758" r="24307"/>
          <a:stretch/>
        </p:blipFill>
        <p:spPr>
          <a:xfrm rot="5400000">
            <a:off x="2666999" y="-2666998"/>
            <a:ext cx="6858001" cy="1219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00" y="232015"/>
            <a:ext cx="7854832" cy="662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6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72" y="2201450"/>
            <a:ext cx="5401056" cy="3599688"/>
          </a:xfrm>
        </p:spPr>
      </p:pic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7" t="21758" r="24307"/>
          <a:stretch/>
        </p:blipFill>
        <p:spPr>
          <a:xfrm rot="5400000">
            <a:off x="2666999" y="-2666998"/>
            <a:ext cx="6858001" cy="1219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26" y="191069"/>
            <a:ext cx="7970292" cy="66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7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7" t="21758" r="24307"/>
          <a:stretch/>
        </p:blipFill>
        <p:spPr>
          <a:xfrm rot="5400000">
            <a:off x="2666999" y="-2666998"/>
            <a:ext cx="6858001" cy="1219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698" y="191068"/>
            <a:ext cx="7847463" cy="666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0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5108" y="1825625"/>
            <a:ext cx="5801784" cy="4351338"/>
          </a:xfrm>
        </p:spPr>
      </p:pic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7" t="21758" r="24307"/>
          <a:stretch/>
        </p:blipFill>
        <p:spPr>
          <a:xfrm rot="5400000">
            <a:off x="2667000" y="-2666998"/>
            <a:ext cx="6858001" cy="1219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83637" y="214954"/>
            <a:ext cx="3207228" cy="32140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31803" y="214954"/>
            <a:ext cx="4285398" cy="32140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37" y="3429002"/>
            <a:ext cx="4467379" cy="35842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5" r="34588"/>
          <a:stretch/>
        </p:blipFill>
        <p:spPr>
          <a:xfrm>
            <a:off x="7034858" y="3291672"/>
            <a:ext cx="2333762" cy="364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2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72" y="2201450"/>
            <a:ext cx="5401056" cy="3599688"/>
          </a:xfrm>
        </p:spPr>
      </p:pic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7" t="21758" r="24307"/>
          <a:stretch/>
        </p:blipFill>
        <p:spPr>
          <a:xfrm rot="5400000">
            <a:off x="2666999" y="-2666998"/>
            <a:ext cx="6858001" cy="1219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051" y="2811439"/>
            <a:ext cx="7847462" cy="40465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8273" y="365125"/>
            <a:ext cx="76154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«Линейный календарь»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«Линейного календаря» дети знакомятся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представлением о последовательности чисел, относящихся к разным частям реальности 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(времени, пространству, последовательности событий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Линейный календарь дела своими руками. Каждый день дети отмечали  (наклеивали картинки) какой образовательной деятельностью они занимались в течении дня. Благодаря такой методике дети запоминают дни недели, знают какая деятельность в какой день. Отмечают в начале месяца именинника картинкой «тортик» или «подарок». В выходные дни наклеивают картинку «домик».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57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</TotalTime>
  <Words>273</Words>
  <Application>Microsoft Office PowerPoint</Application>
  <PresentationFormat>Широкоэкранный</PresentationFormat>
  <Paragraphs>41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17</cp:revision>
  <dcterms:created xsi:type="dcterms:W3CDTF">2023-03-29T12:34:50Z</dcterms:created>
  <dcterms:modified xsi:type="dcterms:W3CDTF">2023-03-29T15:25:33Z</dcterms:modified>
</cp:coreProperties>
</file>