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3" r:id="rId7"/>
    <p:sldId id="261" r:id="rId8"/>
    <p:sldId id="282" r:id="rId9"/>
    <p:sldId id="264" r:id="rId10"/>
    <p:sldId id="266" r:id="rId11"/>
    <p:sldId id="281" r:id="rId12"/>
    <p:sldId id="269" r:id="rId13"/>
    <p:sldId id="283" r:id="rId14"/>
    <p:sldId id="273" r:id="rId15"/>
    <p:sldId id="276" r:id="rId16"/>
    <p:sldId id="277" r:id="rId17"/>
    <p:sldId id="279" r:id="rId18"/>
    <p:sldId id="26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4660"/>
  </p:normalViewPr>
  <p:slideViewPr>
    <p:cSldViewPr>
      <p:cViewPr varScale="1">
        <p:scale>
          <a:sx n="87" d="100"/>
          <a:sy n="87" d="100"/>
        </p:scale>
        <p:origin x="114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ИНФОРМАЦИЯ  ПО  МОНИТОРИНГУ  ЗАБОЛЕВАНИЯ  ДЕТЕЙ  </a:t>
            </a:r>
            <a:r>
              <a:rPr lang="ru-RU" dirty="0" smtClean="0"/>
              <a:t>2016-2017г</a:t>
            </a:r>
            <a:endParaRPr lang="ru-RU" dirty="0"/>
          </a:p>
        </c:rich>
      </c:tx>
      <c:layout>
        <c:manualLayout>
          <c:xMode val="edge"/>
          <c:yMode val="edge"/>
          <c:x val="0.2211505790564777"/>
          <c:y val="2.2515228804364761E-2"/>
        </c:manualLayout>
      </c:layout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2016-2017г</a:t>
            </a:r>
            <a:endParaRPr lang="ru-RU" dirty="0"/>
          </a:p>
        </c:rich>
      </c:tx>
      <c:layout/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F989-1A11-4A57-8BCA-A0C9C4D19518}" type="datetimeFigureOut">
              <a:rPr lang="ru-RU" smtClean="0"/>
              <a:pPr/>
              <a:t>вс 22.10.23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F8A45-A5DB-47BF-B91E-8AA62B998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F989-1A11-4A57-8BCA-A0C9C4D19518}" type="datetimeFigureOut">
              <a:rPr lang="ru-RU" smtClean="0"/>
              <a:pPr/>
              <a:t>вс 22.10.23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F8A45-A5DB-47BF-B91E-8AA62B998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F989-1A11-4A57-8BCA-A0C9C4D19518}" type="datetimeFigureOut">
              <a:rPr lang="ru-RU" smtClean="0"/>
              <a:pPr/>
              <a:t>вс 22.10.23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F8A45-A5DB-47BF-B91E-8AA62B998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F989-1A11-4A57-8BCA-A0C9C4D19518}" type="datetimeFigureOut">
              <a:rPr lang="ru-RU" smtClean="0"/>
              <a:pPr/>
              <a:t>вс 22.10.23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F8A45-A5DB-47BF-B91E-8AA62B998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F989-1A11-4A57-8BCA-A0C9C4D19518}" type="datetimeFigureOut">
              <a:rPr lang="ru-RU" smtClean="0"/>
              <a:pPr/>
              <a:t>вс 22.10.23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F8A45-A5DB-47BF-B91E-8AA62B998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F989-1A11-4A57-8BCA-A0C9C4D19518}" type="datetimeFigureOut">
              <a:rPr lang="ru-RU" smtClean="0"/>
              <a:pPr/>
              <a:t>вс 22.10.23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F8A45-A5DB-47BF-B91E-8AA62B998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F989-1A11-4A57-8BCA-A0C9C4D19518}" type="datetimeFigureOut">
              <a:rPr lang="ru-RU" smtClean="0"/>
              <a:pPr/>
              <a:t>вс 22.10.23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F8A45-A5DB-47BF-B91E-8AA62B998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F989-1A11-4A57-8BCA-A0C9C4D19518}" type="datetimeFigureOut">
              <a:rPr lang="ru-RU" smtClean="0"/>
              <a:pPr/>
              <a:t>вс 22.10.23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F8A45-A5DB-47BF-B91E-8AA62B998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F989-1A11-4A57-8BCA-A0C9C4D19518}" type="datetimeFigureOut">
              <a:rPr lang="ru-RU" smtClean="0"/>
              <a:pPr/>
              <a:t>вс 22.10.23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F8A45-A5DB-47BF-B91E-8AA62B998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F989-1A11-4A57-8BCA-A0C9C4D19518}" type="datetimeFigureOut">
              <a:rPr lang="ru-RU" smtClean="0"/>
              <a:pPr/>
              <a:t>вс 22.10.23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F8A45-A5DB-47BF-B91E-8AA62B998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F989-1A11-4A57-8BCA-A0C9C4D19518}" type="datetimeFigureOut">
              <a:rPr lang="ru-RU" smtClean="0"/>
              <a:pPr/>
              <a:t>вс 22.10.23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F8A45-A5DB-47BF-B91E-8AA62B998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DF989-1A11-4A57-8BCA-A0C9C4D19518}" type="datetimeFigureOut">
              <a:rPr lang="ru-RU" smtClean="0"/>
              <a:pPr/>
              <a:t>вс 22.10.23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F8A45-A5DB-47BF-B91E-8AA62B998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chart" Target="../charts/chart1.xml"/><Relationship Id="rId7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chart" Target="../charts/chart2.xml"/><Relationship Id="rId9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tiff"/><Relationship Id="rId4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10" Type="http://schemas.openxmlformats.org/officeDocument/2006/relationships/image" Target="../media/image67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eg"/><Relationship Id="rId7" Type="http://schemas.openxmlformats.org/officeDocument/2006/relationships/image" Target="../media/image2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амка восп.jpg"/>
          <p:cNvPicPr>
            <a:picLocks noChangeAspect="1"/>
          </p:cNvPicPr>
          <p:nvPr/>
        </p:nvPicPr>
        <p:blipFill>
          <a:blip r:embed="rId2" cstate="print"/>
          <a:srcRect b="4297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4" name="Рисунок 3" descr="паров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14290"/>
            <a:ext cx="3547237" cy="19288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14612" y="500042"/>
            <a:ext cx="5072098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МБДОУ «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Уярский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ДС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«Планета детства»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5805264"/>
            <a:ext cx="7174010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ЗИНОВОЙ ОЛЬГИ НИКОЛАЕВНЫ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896" y="5013176"/>
            <a:ext cx="2592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ПОРТФОЛИО    воспитателя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019" y="1785926"/>
            <a:ext cx="4549268" cy="3026827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амка восп.jpg"/>
          <p:cNvPicPr>
            <a:picLocks noChangeAspect="1"/>
          </p:cNvPicPr>
          <p:nvPr/>
        </p:nvPicPr>
        <p:blipFill>
          <a:blip r:embed="rId2" cstate="print"/>
          <a:srcRect b="4297"/>
          <a:stretch>
            <a:fillRect/>
          </a:stretch>
        </p:blipFill>
        <p:spPr>
          <a:xfrm>
            <a:off x="0" y="1825"/>
            <a:ext cx="914399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71736" y="500042"/>
            <a:ext cx="5072098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548680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Приоритетными  задачами  в  своей  деятельности  считаю охрану  и  укрепление  здоровья  детей,  создаю  условия  для  полноценного  развития.                                                                        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241" y="1247655"/>
            <a:ext cx="2946684" cy="22100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153" y="1503242"/>
            <a:ext cx="2946683" cy="22100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824249"/>
            <a:ext cx="2953445" cy="22150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932510"/>
            <a:ext cx="2929181" cy="2196885"/>
          </a:xfrm>
          <a:prstGeom prst="rect">
            <a:avLst/>
          </a:prstGeom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амка восп.jpg"/>
          <p:cNvPicPr>
            <a:picLocks noChangeAspect="1"/>
          </p:cNvPicPr>
          <p:nvPr/>
        </p:nvPicPr>
        <p:blipFill>
          <a:blip r:embed="rId2" cstate="print"/>
          <a:srcRect b="4297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71736" y="500042"/>
            <a:ext cx="5072098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055269642"/>
              </p:ext>
            </p:extLst>
          </p:nvPr>
        </p:nvGraphicFramePr>
        <p:xfrm>
          <a:off x="0" y="404664"/>
          <a:ext cx="558011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638412132"/>
              </p:ext>
            </p:extLst>
          </p:nvPr>
        </p:nvGraphicFramePr>
        <p:xfrm>
          <a:off x="1115616" y="332656"/>
          <a:ext cx="597666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316416" y="4437112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 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5576" y="54868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332656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15616" y="548680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Мои воспитанники  являются активными участниками и призерами районных конкурсных мероприятий.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287" y="1306106"/>
            <a:ext cx="2849944" cy="18999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06" y="1281771"/>
            <a:ext cx="3221685" cy="18365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77235"/>
            <a:ext cx="2768922" cy="19239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430" y="4531187"/>
            <a:ext cx="2657139" cy="19928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257" y="3333125"/>
            <a:ext cx="3087191" cy="175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32079"/>
      </p:ext>
    </p:extLst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амка восп.jpg"/>
          <p:cNvPicPr>
            <a:picLocks noChangeAspect="1"/>
          </p:cNvPicPr>
          <p:nvPr/>
        </p:nvPicPr>
        <p:blipFill>
          <a:blip r:embed="rId2" cstate="print"/>
          <a:srcRect b="4297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71736" y="500042"/>
            <a:ext cx="5072098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476672"/>
            <a:ext cx="777686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                           РАБОТА  ПО  ВЫЯВЛЕНИЮ,                                                 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      РАЗВИТИЮ  И  ПОДДЕРЖКИ  ОДАРЕННЫХ  ДЕТЕЙ      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                                                                                                                            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                                                                                                          </a:t>
            </a:r>
            <a:r>
              <a:rPr lang="ru-RU" sz="2000" b="1" dirty="0" smtClean="0">
                <a:solidFill>
                  <a:srgbClr val="C00000"/>
                </a:solidFill>
              </a:rPr>
              <a:t>         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                                                                                                                        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                                                                                                                 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                                    </a:t>
            </a:r>
            <a:r>
              <a:rPr lang="ru-RU" sz="1600" b="1" dirty="0" smtClean="0">
                <a:solidFill>
                  <a:srgbClr val="002060"/>
                </a:solidFill>
              </a:rPr>
              <a:t>«Каждый  ребенок – индивидуальность.          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                                     А  индивидуальность – это  проявление  гениальности.       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                                     Поэтому  все  дети – маленькие  гении!»                    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  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                   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                            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                 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Внедряю  в  образовательный  процесс  работу  по  выявлению,  развитию  и  поддержки  одаренных  детей  через  кружковую  работу  «</a:t>
            </a:r>
            <a:r>
              <a:rPr lang="ru-RU" sz="1600" b="1" dirty="0" err="1" smtClean="0">
                <a:solidFill>
                  <a:srgbClr val="7030A0"/>
                </a:solidFill>
              </a:rPr>
              <a:t>Пластилинография</a:t>
            </a:r>
            <a:r>
              <a:rPr lang="ru-RU" sz="1600" b="1" dirty="0" smtClean="0">
                <a:solidFill>
                  <a:srgbClr val="7030A0"/>
                </a:solidFill>
              </a:rPr>
              <a:t>» и «Театральная деятельность»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620688"/>
            <a:ext cx="626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  </a:t>
            </a:r>
            <a:r>
              <a:rPr lang="ru-RU" sz="4000" b="1" dirty="0" smtClean="0">
                <a:solidFill>
                  <a:srgbClr val="002060"/>
                </a:solidFill>
              </a:rPr>
              <a:t>Кружковая   работа         </a:t>
            </a:r>
          </a:p>
          <a:p>
            <a:r>
              <a:rPr lang="ru-RU" sz="4000" b="1" dirty="0" smtClean="0">
                <a:solidFill>
                  <a:srgbClr val="7030A0"/>
                </a:solidFill>
              </a:rPr>
              <a:t>«</a:t>
            </a:r>
            <a:r>
              <a:rPr lang="ru-RU" sz="4000" b="1" dirty="0" err="1" smtClean="0">
                <a:solidFill>
                  <a:srgbClr val="7030A0"/>
                </a:solidFill>
              </a:rPr>
              <a:t>Пластилинография</a:t>
            </a:r>
            <a:r>
              <a:rPr lang="ru-RU" sz="4000" b="1" dirty="0" smtClean="0">
                <a:solidFill>
                  <a:srgbClr val="7030A0"/>
                </a:solidFill>
              </a:rPr>
              <a:t>»  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9672" y="260648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FF0000"/>
              </a:solidFill>
            </a:endParaRPr>
          </a:p>
        </p:txBody>
      </p:sp>
      <p:pic>
        <p:nvPicPr>
          <p:cNvPr id="17" name="Рисунок 16" descr="DSC075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844824"/>
            <a:ext cx="2976331" cy="2304256"/>
          </a:xfrm>
          <a:prstGeom prst="rect">
            <a:avLst/>
          </a:prstGeom>
        </p:spPr>
      </p:pic>
      <p:pic>
        <p:nvPicPr>
          <p:cNvPr id="18" name="Рисунок 17" descr="DSC075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844824"/>
            <a:ext cx="2879341" cy="2376264"/>
          </a:xfrm>
          <a:prstGeom prst="rect">
            <a:avLst/>
          </a:prstGeom>
        </p:spPr>
      </p:pic>
      <p:pic>
        <p:nvPicPr>
          <p:cNvPr id="19" name="Рисунок 18" descr="DSC013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95803" y="4275094"/>
            <a:ext cx="3144349" cy="235826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259632" y="332656"/>
            <a:ext cx="6480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Театр – это волшебный край, в котором ребенок радуется играя, а в игре он познает мир!                                         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                                                         С.И. Мерзлякова                                   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                                                                                        С.И. Мерзлякова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1" name="Рисунок 20" descr="театр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568" y="1628800"/>
            <a:ext cx="3094614" cy="2262481"/>
          </a:xfrm>
          <a:prstGeom prst="rect">
            <a:avLst/>
          </a:prstGeom>
        </p:spPr>
      </p:pic>
      <p:pic>
        <p:nvPicPr>
          <p:cNvPr id="23" name="Рисунок 22" descr="DSC0135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0032" y="1844824"/>
            <a:ext cx="3024336" cy="2268253"/>
          </a:xfrm>
          <a:prstGeom prst="rect">
            <a:avLst/>
          </a:prstGeom>
        </p:spPr>
      </p:pic>
      <p:pic>
        <p:nvPicPr>
          <p:cNvPr id="24" name="Рисунок 23" descr="гномы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73199" y="4068990"/>
            <a:ext cx="3022904" cy="2434250"/>
          </a:xfrm>
          <a:prstGeom prst="rect">
            <a:avLst/>
          </a:prstGeom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1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000"/>
                            </p:stCondLst>
                            <p:childTnLst>
                              <p:par>
                                <p:cTn id="37" presetID="12" presetClass="exit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2" presetClass="exit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1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2" presetClass="exit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8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000"/>
                            </p:stCondLst>
                            <p:childTnLst>
                              <p:par>
                                <p:cTn id="5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4000"/>
                            </p:stCondLst>
                            <p:childTnLst>
                              <p:par>
                                <p:cTn id="6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6000"/>
                            </p:stCondLst>
                            <p:childTnLst>
                              <p:par>
                                <p:cTn id="65" presetID="12" presetClass="exit" presetSubtype="4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0"/>
                            </p:stCondLst>
                            <p:childTnLst>
                              <p:par>
                                <p:cTn id="69" presetID="12" presetClass="exit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2" presetClass="exit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2" presetClass="exit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  <p:bldP spid="20" grpId="0"/>
      <p:bldP spid="2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амка восп.jpg"/>
          <p:cNvPicPr>
            <a:picLocks noChangeAspect="1"/>
          </p:cNvPicPr>
          <p:nvPr/>
        </p:nvPicPr>
        <p:blipFill>
          <a:blip r:embed="rId2" cstate="print"/>
          <a:srcRect b="4297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71736" y="500042"/>
            <a:ext cx="5072098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764704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Активно  сотрудничаю  с  родителями,  привлекаю  их  к  педагогическому  процессу  в  детском  саду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411760" y="1628800"/>
            <a:ext cx="338437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Совместные  мероприятия  с  родителями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683568" y="3861048"/>
            <a:ext cx="2140824" cy="1728192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«В месте с папой» 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0" name="Шестиугольник 9"/>
          <p:cNvSpPr/>
          <p:nvPr/>
        </p:nvSpPr>
        <p:spPr>
          <a:xfrm>
            <a:off x="3275856" y="3861048"/>
            <a:ext cx="2492890" cy="2304256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«Нашим  мамам»  (утренник  посвященный дню матери )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6084168" y="4005064"/>
            <a:ext cx="2140824" cy="163448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</a:rPr>
              <a:t>У  нас   в  гостях  родители:  (</a:t>
            </a:r>
            <a:r>
              <a:rPr lang="ru-RU" sz="1100" b="1" dirty="0" err="1" smtClean="0">
                <a:solidFill>
                  <a:srgbClr val="C00000"/>
                </a:solidFill>
              </a:rPr>
              <a:t>Сошнева</a:t>
            </a:r>
            <a:r>
              <a:rPr lang="ru-RU" sz="1100" b="1" dirty="0" smtClean="0">
                <a:solidFill>
                  <a:srgbClr val="C00000"/>
                </a:solidFill>
              </a:rPr>
              <a:t>  О.В  диспетчер пожарного поезда)  </a:t>
            </a:r>
            <a:endParaRPr lang="ru-RU" sz="11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9672" y="548680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УЧАСТИЕ  РОДИТЕЛЕЙ  В  ЖИЗНИ  ДЕТСКОГО  САДА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4" name="Рисунок 13" descr="P10101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2156" y="1819768"/>
            <a:ext cx="2816312" cy="2304256"/>
          </a:xfrm>
          <a:prstGeom prst="rect">
            <a:avLst/>
          </a:prstGeom>
        </p:spPr>
      </p:pic>
      <p:pic>
        <p:nvPicPr>
          <p:cNvPr id="15" name="Рисунок 14" descr="DSC060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62251" y="4242983"/>
            <a:ext cx="2952328" cy="24778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104" y="1764898"/>
            <a:ext cx="2839105" cy="21293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04" y="1866410"/>
            <a:ext cx="2592288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71719"/>
      </p:ext>
    </p:extLst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1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8" presetClass="exit" presetSubtype="16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0"/>
                            </p:stCondLst>
                            <p:childTnLst>
                              <p:par>
                                <p:cTn id="41" presetID="8" presetClass="exit" presetSubtype="16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45" presetID="8" presetClass="exit" presetSubtype="16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0"/>
                            </p:stCondLst>
                            <p:childTnLst>
                              <p:par>
                                <p:cTn id="4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000"/>
                            </p:stCondLst>
                            <p:childTnLst>
                              <p:par>
                                <p:cTn id="5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9000"/>
                            </p:stCondLst>
                            <p:childTnLst>
                              <p:par>
                                <p:cTn id="5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1000"/>
                            </p:stCondLst>
                            <p:childTnLst>
                              <p:par>
                                <p:cTn id="63" presetID="1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6000"/>
                            </p:stCondLst>
                            <p:childTnLst>
                              <p:par>
                                <p:cTn id="67" presetID="8" presetClass="exit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1000"/>
                            </p:stCondLst>
                            <p:childTnLst>
                              <p:par>
                                <p:cTn id="71" presetID="8" presetClass="exit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/>
      <p:bldP spid="1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амка восп.jpg"/>
          <p:cNvPicPr>
            <a:picLocks noChangeAspect="1"/>
          </p:cNvPicPr>
          <p:nvPr/>
        </p:nvPicPr>
        <p:blipFill>
          <a:blip r:embed="rId2" cstate="print"/>
          <a:srcRect b="4297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71736" y="500042"/>
            <a:ext cx="5072098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548680"/>
            <a:ext cx="5688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Приоритетным  направлением  моей  работы  с  детьми  является  театрально – музыкальная  деятельность.    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       Я  работаю  под  девизом: «Бери  свое  сердце, зажги  его  смело, отдай  его  детям, чтоб вечно горело»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DSC017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2719" y="1616940"/>
            <a:ext cx="2808312" cy="2106233"/>
          </a:xfrm>
          <a:prstGeom prst="rect">
            <a:avLst/>
          </a:prstGeom>
        </p:spPr>
      </p:pic>
      <p:pic>
        <p:nvPicPr>
          <p:cNvPr id="9" name="Рисунок 8" descr="DSC032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6977" y="1611960"/>
            <a:ext cx="2736304" cy="2052228"/>
          </a:xfrm>
          <a:prstGeom prst="rect">
            <a:avLst/>
          </a:prstGeom>
        </p:spPr>
      </p:pic>
      <p:pic>
        <p:nvPicPr>
          <p:cNvPr id="10" name="Рисунок 9" descr="DSCF99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1508" y="4182455"/>
            <a:ext cx="2771799" cy="2078849"/>
          </a:xfrm>
          <a:prstGeom prst="rect">
            <a:avLst/>
          </a:prstGeom>
        </p:spPr>
      </p:pic>
      <p:pic>
        <p:nvPicPr>
          <p:cNvPr id="11" name="Рисунок 10" descr="он2_0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96871" y="4293096"/>
            <a:ext cx="2736304" cy="19905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2720" y="3717032"/>
            <a:ext cx="2730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«Веселое  путешествие»  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   старшая  группа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96870" y="3717032"/>
            <a:ext cx="2419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В гостях  у осени»      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Младшая группа  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6237312"/>
            <a:ext cx="2879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« Санта Клаус  в гостях у ребят»  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   старшая группа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33384" y="6237312"/>
            <a:ext cx="2383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«Крещенский  вечерок»     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   старшая группа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57120" y="5704519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«Веселые цыплята»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Младшая  группа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0" y="3559151"/>
            <a:ext cx="2872536" cy="2154402"/>
          </a:xfrm>
          <a:prstGeom prst="rect">
            <a:avLst/>
          </a:prstGeom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8" presetClass="exit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2" presetClass="exit" presetSubtype="4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500"/>
                            </p:stCondLst>
                            <p:childTnLst>
                              <p:par>
                                <p:cTn id="54" presetID="8" presetClass="exit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2" presetClass="exit" presetSubtype="4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9000"/>
                            </p:stCondLst>
                            <p:childTnLst>
                              <p:par>
                                <p:cTn id="61" presetID="8" presetClass="exit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2" presetClass="exit" presetSubtype="4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3500"/>
                            </p:stCondLst>
                            <p:childTnLst>
                              <p:par>
                                <p:cTn id="68" presetID="8" presetClass="exit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2" presetClass="exit" presetSubtype="4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8000"/>
                            </p:stCondLst>
                            <p:childTnLst>
                              <p:par>
                                <p:cTn id="83" presetID="1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9" grpId="0"/>
      <p:bldP spid="1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амка восп.jpg"/>
          <p:cNvPicPr>
            <a:picLocks noChangeAspect="1"/>
          </p:cNvPicPr>
          <p:nvPr/>
        </p:nvPicPr>
        <p:blipFill>
          <a:blip r:embed="rId2" cstate="print"/>
          <a:srcRect b="4297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71736" y="500042"/>
            <a:ext cx="5072098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404664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СОВМЕСТНЫЕ  РАБОТЫ  ДЕТЕЙ  И  РОДИТЕЛЕЙ       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                           «ДАРЫ  ОСЕНИ»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C:\Users\я\Desktop\Фото от призентации\слайд№15выставка Дары осен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68760"/>
            <a:ext cx="410445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я\Desktop\Фото от призентации\слайд№15карета для золушки(семья Черновых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33056"/>
            <a:ext cx="2880320" cy="216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я\Desktop\Фото от призентации\слайд№15 награждение за участие в конкурсе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77072"/>
            <a:ext cx="2952327" cy="22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796136" y="6021288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Карета  для  Золушки 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   семья  Черновых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9592" y="6237312"/>
            <a:ext cx="460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Награждение родителей за  участие в конкурсах ДОУ  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8" presetClass="exit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8" presetClass="exit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2" presetClass="exit" presetSubtype="4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0"/>
                            </p:stCondLst>
                            <p:childTnLst>
                              <p:par>
                                <p:cTn id="48" presetID="8" presetClass="exit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2" presetClass="exit" presetSubtype="4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1" grpId="0"/>
      <p:bldP spid="11" grpId="1"/>
      <p:bldP spid="12" grpId="0"/>
      <p:bldP spid="1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амка восп.jpg"/>
          <p:cNvPicPr>
            <a:picLocks noChangeAspect="1"/>
          </p:cNvPicPr>
          <p:nvPr/>
        </p:nvPicPr>
        <p:blipFill>
          <a:blip r:embed="rId2" cstate="print"/>
          <a:srcRect b="4297"/>
          <a:stretch>
            <a:fillRect/>
          </a:stretch>
        </p:blipFill>
        <p:spPr>
          <a:xfrm>
            <a:off x="0" y="-1"/>
            <a:ext cx="914399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71736" y="500042"/>
            <a:ext cx="5072098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548680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МАТЕРИАЛЫ  ДЛЯ  РОДИТЕЛЬСКОГО  УГОЛКА  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    (памятки, рекомендации, консультации)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        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памятка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45509">
            <a:off x="626174" y="2401343"/>
            <a:ext cx="2073469" cy="2920379"/>
          </a:xfrm>
          <a:prstGeom prst="rect">
            <a:avLst/>
          </a:prstGeom>
        </p:spPr>
      </p:pic>
      <p:pic>
        <p:nvPicPr>
          <p:cNvPr id="9" name="Рисунок 8" descr="памятка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48857">
            <a:off x="6443790" y="2237895"/>
            <a:ext cx="2226934" cy="32472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25817" y="1834563"/>
            <a:ext cx="2386310" cy="32940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3888" y="1707743"/>
            <a:ext cx="2148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Семейный климат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8" presetClass="exit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" presetID="8" presetClass="exit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амка восп.jpg"/>
          <p:cNvPicPr>
            <a:picLocks noChangeAspect="1"/>
          </p:cNvPicPr>
          <p:nvPr/>
        </p:nvPicPr>
        <p:blipFill>
          <a:blip r:embed="rId2" cstate="print"/>
          <a:srcRect b="4297"/>
          <a:stretch>
            <a:fillRect/>
          </a:stretch>
        </p:blipFill>
        <p:spPr>
          <a:xfrm>
            <a:off x="-98408" y="0"/>
            <a:ext cx="924240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71736" y="500042"/>
            <a:ext cx="5072098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24" y="191822"/>
            <a:ext cx="2106040" cy="28051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907" y="191822"/>
            <a:ext cx="2009685" cy="296945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738" y="183092"/>
            <a:ext cx="2165488" cy="29781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498" y="191822"/>
            <a:ext cx="2064405" cy="29181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23" y="3502149"/>
            <a:ext cx="1969702" cy="27089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364" y="3578070"/>
            <a:ext cx="1842870" cy="25344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292" y="3611926"/>
            <a:ext cx="1864986" cy="256490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201" y="3539918"/>
            <a:ext cx="1917344" cy="2636912"/>
          </a:xfrm>
          <a:prstGeom prst="rect">
            <a:avLst/>
          </a:prstGeom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амка восп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6BA57D"/>
              </a:clrFrom>
              <a:clrTo>
                <a:srgbClr val="6BA57D">
                  <a:alpha val="0"/>
                </a:srgbClr>
              </a:clrTo>
            </a:clrChange>
          </a:blip>
          <a:srcRect b="4297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71736" y="500042"/>
            <a:ext cx="5072098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паров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016" y="3356992"/>
            <a:ext cx="3810000" cy="25431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27784" y="1196752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СПАСИБО  ЗА  ВНИМАНИЕ</a:t>
            </a:r>
            <a:endParaRPr lang="ru-RU" sz="5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xit" presetSubtype="16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амка восп.jpg"/>
          <p:cNvPicPr>
            <a:picLocks noChangeAspect="1"/>
          </p:cNvPicPr>
          <p:nvPr/>
        </p:nvPicPr>
        <p:blipFill>
          <a:blip r:embed="rId2" cstate="print"/>
          <a:srcRect b="4297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71736" y="500042"/>
            <a:ext cx="5072098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3808" y="90872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ОБЩИЕ   СВЕДЕНИЯ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772816"/>
            <a:ext cx="66247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/>
              <a:t>1.  ФИО    </a:t>
            </a:r>
            <a:r>
              <a:rPr lang="ru-RU" sz="1600" dirty="0" err="1" smtClean="0">
                <a:solidFill>
                  <a:srgbClr val="7030A0"/>
                </a:solidFill>
              </a:rPr>
              <a:t>Зинова</a:t>
            </a:r>
            <a:r>
              <a:rPr lang="ru-RU" sz="1600" dirty="0" smtClean="0">
                <a:solidFill>
                  <a:srgbClr val="7030A0"/>
                </a:solidFill>
              </a:rPr>
              <a:t>  Ольга  Николаевна                                                                    </a:t>
            </a:r>
            <a:r>
              <a:rPr lang="ru-RU" sz="1600" b="1" u="sng" dirty="0" smtClean="0"/>
              <a:t>2.  Год и дата  рождения       </a:t>
            </a:r>
            <a:r>
              <a:rPr lang="ru-RU" sz="1600" dirty="0" smtClean="0">
                <a:solidFill>
                  <a:srgbClr val="7030A0"/>
                </a:solidFill>
              </a:rPr>
              <a:t>04.04.1971года</a:t>
            </a:r>
            <a:r>
              <a:rPr lang="ru-RU" sz="1600" dirty="0" smtClean="0"/>
              <a:t>                                                          </a:t>
            </a:r>
            <a:r>
              <a:rPr lang="ru-RU" sz="1600" b="1" u="sng" dirty="0" smtClean="0"/>
              <a:t>3. Сведения об образовании  </a:t>
            </a:r>
            <a:r>
              <a:rPr lang="ru-RU" sz="1600" dirty="0" smtClean="0">
                <a:solidFill>
                  <a:srgbClr val="7030A0"/>
                </a:solidFill>
              </a:rPr>
              <a:t>Красноярский педагогический колледж №2  </a:t>
            </a:r>
            <a:r>
              <a:rPr lang="ru-RU" sz="1600" b="1" u="sng" dirty="0" smtClean="0"/>
              <a:t>4.  Специальность, квалификация по диплому </a:t>
            </a:r>
            <a:r>
              <a:rPr lang="ru-RU" sz="1600" b="1" dirty="0" smtClean="0"/>
              <a:t>   </a:t>
            </a:r>
            <a:r>
              <a:rPr lang="ru-RU" sz="1600" dirty="0" smtClean="0">
                <a:solidFill>
                  <a:srgbClr val="7030A0"/>
                </a:solidFill>
              </a:rPr>
              <a:t>Воспитатель  детей          дошкольного  возраста                                                                                                   </a:t>
            </a:r>
            <a:r>
              <a:rPr lang="ru-RU" sz="1600" b="1" u="sng" dirty="0" smtClean="0"/>
              <a:t>5.  Общий  трудовой стаж </a:t>
            </a:r>
            <a:r>
              <a:rPr lang="ru-RU" sz="1600" b="1" dirty="0" smtClean="0"/>
              <a:t>    </a:t>
            </a:r>
            <a:r>
              <a:rPr lang="ru-RU" sz="1600" dirty="0" smtClean="0">
                <a:solidFill>
                  <a:srgbClr val="7030A0"/>
                </a:solidFill>
              </a:rPr>
              <a:t>25 лет                                                                                </a:t>
            </a:r>
            <a:r>
              <a:rPr lang="ru-RU" sz="1600" b="1" u="sng" dirty="0" smtClean="0"/>
              <a:t>6.  Педагогический  </a:t>
            </a:r>
            <a:r>
              <a:rPr lang="ru-RU" sz="1600" b="1" u="sng" smtClean="0"/>
              <a:t>стаж </a:t>
            </a:r>
            <a:r>
              <a:rPr lang="ru-RU" sz="1600" b="1" smtClean="0"/>
              <a:t>      </a:t>
            </a:r>
            <a:r>
              <a:rPr lang="ru-RU" sz="1600" smtClean="0">
                <a:solidFill>
                  <a:srgbClr val="7030A0"/>
                </a:solidFill>
              </a:rPr>
              <a:t>26лет                                                                               </a:t>
            </a:r>
            <a:r>
              <a:rPr lang="ru-RU" sz="1600" b="1" u="sng" dirty="0" smtClean="0"/>
              <a:t>7.  Стаж  работы  в  данном  ДОУ </a:t>
            </a:r>
            <a:r>
              <a:rPr lang="ru-RU" sz="1600" b="1" dirty="0" smtClean="0"/>
              <a:t>      </a:t>
            </a:r>
            <a:r>
              <a:rPr lang="ru-RU" sz="1600" dirty="0" smtClean="0">
                <a:solidFill>
                  <a:srgbClr val="7030A0"/>
                </a:solidFill>
              </a:rPr>
              <a:t>5лет                                                                   </a:t>
            </a:r>
            <a:r>
              <a:rPr lang="ru-RU" sz="1600" b="1" u="sng" dirty="0" smtClean="0"/>
              <a:t>8.  Квалификационная  категория </a:t>
            </a:r>
            <a:r>
              <a:rPr lang="ru-RU" sz="1600" b="1" dirty="0" smtClean="0"/>
              <a:t>     </a:t>
            </a:r>
            <a:r>
              <a:rPr lang="ru-RU" sz="1600" dirty="0" smtClean="0">
                <a:solidFill>
                  <a:srgbClr val="7030A0"/>
                </a:solidFill>
              </a:rPr>
              <a:t>первая  </a:t>
            </a:r>
            <a:r>
              <a:rPr lang="ru-RU" sz="1600" dirty="0" smtClean="0"/>
              <a:t>                                                           </a:t>
            </a:r>
            <a:r>
              <a:rPr lang="ru-RU" sz="1600" b="1" u="sng" dirty="0" smtClean="0"/>
              <a:t>9.  Занимаемая  должность </a:t>
            </a:r>
            <a:r>
              <a:rPr lang="ru-RU" sz="1600" b="1" dirty="0" smtClean="0"/>
              <a:t>   </a:t>
            </a:r>
            <a:r>
              <a:rPr lang="ru-RU" sz="1600" dirty="0" smtClean="0">
                <a:solidFill>
                  <a:srgbClr val="7030A0"/>
                </a:solidFill>
              </a:rPr>
              <a:t>Воспитатель  </a:t>
            </a:r>
            <a:r>
              <a:rPr lang="ru-RU" sz="1600" dirty="0" smtClean="0"/>
              <a:t>                                                              </a:t>
            </a:r>
            <a:endParaRPr lang="ru-RU" sz="1600" b="1" u="sng" dirty="0" smtClean="0"/>
          </a:p>
        </p:txBody>
      </p:sp>
    </p:spTree>
  </p:cSld>
  <p:clrMapOvr>
    <a:masterClrMapping/>
  </p:clrMapOvr>
  <p:transition spd="med" advClick="0" advTm="7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амка восп.jpg"/>
          <p:cNvPicPr>
            <a:picLocks noChangeAspect="1"/>
          </p:cNvPicPr>
          <p:nvPr/>
        </p:nvPicPr>
        <p:blipFill>
          <a:blip r:embed="rId2" cstate="print"/>
          <a:srcRect b="4297"/>
          <a:stretch>
            <a:fillRect/>
          </a:stretch>
        </p:blipFill>
        <p:spPr>
          <a:xfrm>
            <a:off x="0" y="-459432"/>
            <a:ext cx="9143999" cy="73174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71736" y="500042"/>
            <a:ext cx="5072098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1979712" y="5404264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9712" y="-171400"/>
            <a:ext cx="597666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ПРОФЕССИОНАЛЬНАЯ </a:t>
            </a:r>
            <a:r>
              <a:rPr lang="ru-RU" sz="3600" b="1" dirty="0" smtClean="0">
                <a:solidFill>
                  <a:srgbClr val="C00000"/>
                </a:solidFill>
              </a:rPr>
              <a:t>   	АВТОБИОГРАФИЯ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1" name="Рисунок 10" descr="колледж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124744"/>
            <a:ext cx="5544616" cy="41584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5576" y="5589240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 2000г  поступила в  Красноярский  краевой  педагогический колледж  №2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558924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5" name="Рисунок 14" descr="диплом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1124744"/>
            <a:ext cx="5616624" cy="417286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27584" y="558924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В  2003г  окончила по специальности  «Дошкольное  образование»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38393" y="3802441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7564" y="4782237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4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2" presetClass="exit" presetSubtype="4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xit" presetSubtype="4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2" presetClass="exit" presetSubtype="4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xit" presetSubtype="4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xit" presetSubtype="4" fill="hold" grpId="1" nodeType="with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animEffect transition="out" filter="slide(fromBottom)">
                                      <p:cBhvr>
                                        <p:cTn id="5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6" grpId="0"/>
      <p:bldP spid="16" grpId="1"/>
      <p:bldP spid="21" grpId="0"/>
      <p:bldP spid="21" grpId="1"/>
      <p:bldP spid="24" grpId="0"/>
      <p:bldP spid="2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амка восп.jpg"/>
          <p:cNvPicPr>
            <a:picLocks noChangeAspect="1"/>
          </p:cNvPicPr>
          <p:nvPr/>
        </p:nvPicPr>
        <p:blipFill>
          <a:blip r:embed="rId2" cstate="print"/>
          <a:srcRect b="4297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71736" y="500042"/>
            <a:ext cx="5072098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332656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НАГРАЖДЕНИЯ  И  ПООЩРЕНИЯ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969" y="951661"/>
            <a:ext cx="2184747" cy="30123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043" y="4060883"/>
            <a:ext cx="2989945" cy="21132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98" y="954419"/>
            <a:ext cx="2044700" cy="28346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859" y="1040542"/>
            <a:ext cx="2009211" cy="28346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203" y="3578808"/>
            <a:ext cx="2042679" cy="29281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09" y="3949270"/>
            <a:ext cx="1863227" cy="2659589"/>
          </a:xfrm>
          <a:prstGeom prst="rect">
            <a:avLst/>
          </a:prstGeom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амка восп.jpg"/>
          <p:cNvPicPr>
            <a:picLocks noChangeAspect="1"/>
          </p:cNvPicPr>
          <p:nvPr/>
        </p:nvPicPr>
        <p:blipFill>
          <a:blip r:embed="rId2" cstate="print"/>
          <a:srcRect b="4297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71736" y="500042"/>
            <a:ext cx="5072098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947296"/>
              </p:ext>
            </p:extLst>
          </p:nvPr>
        </p:nvGraphicFramePr>
        <p:xfrm>
          <a:off x="611560" y="764703"/>
          <a:ext cx="7632847" cy="5544617"/>
        </p:xfrm>
        <a:graphic>
          <a:graphicData uri="http://schemas.openxmlformats.org/drawingml/2006/table">
            <a:tbl>
              <a:tblPr/>
              <a:tblGrid>
                <a:gridCol w="2706251"/>
                <a:gridCol w="4926596"/>
              </a:tblGrid>
              <a:tr h="47848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     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Обобщение   и  распространение  опыта  работы</a:t>
                      </a:r>
                      <a:endParaRPr lang="ru-RU" sz="20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2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                                Учреждение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                           Муниципальное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sng" dirty="0" smtClean="0">
                          <a:latin typeface="Calibri"/>
                          <a:ea typeface="Calibri"/>
                          <a:cs typeface="Times New Roman"/>
                        </a:rPr>
                        <a:t>2020г </a:t>
                      </a:r>
                      <a:r>
                        <a:rPr lang="ru-RU" sz="1100" b="1" dirty="0" smtClean="0"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Открытое  занятие </a:t>
                      </a:r>
                      <a:r>
                        <a:rPr lang="ru-RU" sz="1100" b="1" dirty="0" smtClean="0">
                          <a:latin typeface="Calibri"/>
                          <a:ea typeface="Calibri"/>
                          <a:cs typeface="Times New Roman"/>
                        </a:rPr>
                        <a:t>«В</a:t>
                      </a:r>
                      <a:r>
                        <a:rPr lang="ru-RU" sz="11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гости к бабушке </a:t>
                      </a:r>
                      <a:r>
                        <a:rPr lang="ru-RU" sz="1100" b="1" baseline="0" dirty="0" err="1" smtClean="0">
                          <a:latin typeface="Calibri"/>
                          <a:ea typeface="Calibri"/>
                          <a:cs typeface="Times New Roman"/>
                        </a:rPr>
                        <a:t>Никоноровне</a:t>
                      </a:r>
                      <a:r>
                        <a:rPr lang="ru-RU" sz="1100" b="1" dirty="0" smtClean="0">
                          <a:latin typeface="Calibri"/>
                          <a:ea typeface="Calibri"/>
                          <a:cs typeface="Times New Roman"/>
                        </a:rPr>
                        <a:t>»  младшая </a:t>
                      </a: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группа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sng" dirty="0" smtClean="0">
                          <a:latin typeface="Calibri"/>
                          <a:ea typeface="Calibri"/>
                          <a:cs typeface="Times New Roman"/>
                        </a:rPr>
                        <a:t>2022г </a:t>
                      </a:r>
                      <a:r>
                        <a:rPr lang="ru-RU" sz="1100" b="1" dirty="0" smtClean="0">
                          <a:latin typeface="Calibri"/>
                          <a:ea typeface="Calibri"/>
                          <a:cs typeface="Times New Roman"/>
                        </a:rPr>
                        <a:t>    Выступление</a:t>
                      </a:r>
                      <a:r>
                        <a:rPr lang="ru-RU" sz="11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на Районном методическом </a:t>
                      </a:r>
                      <a:r>
                        <a:rPr lang="ru-RU" sz="1100" b="1" baseline="0" dirty="0" err="1" smtClean="0">
                          <a:latin typeface="Calibri"/>
                          <a:ea typeface="Calibri"/>
                          <a:cs typeface="Times New Roman"/>
                        </a:rPr>
                        <a:t>обьединение</a:t>
                      </a:r>
                      <a:r>
                        <a:rPr lang="ru-RU" sz="11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«Финансовая грамотность детей дошкольного возраста» доклад – презентация 09.12.22г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sng" dirty="0" smtClean="0">
                          <a:latin typeface="Calibri"/>
                          <a:ea typeface="Calibri"/>
                          <a:cs typeface="Times New Roman"/>
                        </a:rPr>
                        <a:t>2021г  </a:t>
                      </a:r>
                      <a:r>
                        <a:rPr lang="ru-RU" sz="1100" b="1" dirty="0" smtClean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Открытое  занятие  </a:t>
                      </a:r>
                      <a:r>
                        <a:rPr lang="ru-RU" sz="1100" b="1" dirty="0" smtClean="0">
                          <a:latin typeface="Calibri"/>
                          <a:ea typeface="Calibri"/>
                          <a:cs typeface="Times New Roman"/>
                        </a:rPr>
                        <a:t>  «Красный,</a:t>
                      </a:r>
                      <a:r>
                        <a:rPr lang="ru-RU" sz="11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желтый, зеленый</a:t>
                      </a:r>
                      <a:r>
                        <a:rPr lang="ru-RU" sz="1100" b="1" dirty="0" smtClean="0">
                          <a:latin typeface="Calibri"/>
                          <a:ea typeface="Calibri"/>
                          <a:cs typeface="Times New Roman"/>
                        </a:rPr>
                        <a:t>»  средней </a:t>
                      </a: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группа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63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 smtClean="0">
                          <a:latin typeface="+mn-lt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ru-RU" sz="1100" u="none" dirty="0" smtClean="0">
                          <a:latin typeface="+mn-lt"/>
                          <a:ea typeface="Calibri"/>
                          <a:cs typeface="Times New Roman"/>
                        </a:rPr>
                        <a:t>22</a:t>
                      </a:r>
                      <a:r>
                        <a:rPr lang="ru-RU" sz="1100" dirty="0" smtClean="0">
                          <a:latin typeface="+mn-lt"/>
                          <a:ea typeface="Calibri"/>
                          <a:cs typeface="Times New Roman"/>
                        </a:rPr>
                        <a:t> Открытое занятие «Моя малая Родина» старшая группа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727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 smtClean="0">
                          <a:latin typeface="+mn-lt"/>
                          <a:ea typeface="Calibri"/>
                          <a:cs typeface="Times New Roman"/>
                        </a:rPr>
                        <a:t>2022  </a:t>
                      </a:r>
                      <a:r>
                        <a:rPr lang="ru-RU" sz="1100" dirty="0" smtClean="0">
                          <a:latin typeface="+mn-lt"/>
                          <a:ea typeface="Calibri"/>
                          <a:cs typeface="Times New Roman"/>
                        </a:rPr>
                        <a:t>  Открытое занятие «Поможем другу Незнайке» старшая группа.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9112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Размещение   информации   на   </a:t>
                      </a:r>
                      <a:r>
                        <a:rPr lang="ru-RU" sz="1100" b="1" dirty="0" smtClean="0">
                          <a:latin typeface="Calibri"/>
                          <a:ea typeface="Calibri"/>
                          <a:cs typeface="Times New Roman"/>
                        </a:rPr>
                        <a:t>сайте          </a:t>
                      </a:r>
                      <a:r>
                        <a:rPr lang="en-US" sz="1100" b="1" u="sng" dirty="0" smtClean="0">
                          <a:latin typeface="+mn-lt"/>
                          <a:ea typeface="Calibri"/>
                          <a:cs typeface="Times New Roman"/>
                        </a:rPr>
                        <a:t>maaam.ru, dohcolonoc.ru, «</a:t>
                      </a:r>
                      <a:r>
                        <a:rPr lang="ru-RU" sz="1100" b="1" u="sng" dirty="0" smtClean="0">
                          <a:latin typeface="+mn-lt"/>
                          <a:ea typeface="Calibri"/>
                          <a:cs typeface="Times New Roman"/>
                        </a:rPr>
                        <a:t>Солнечный свет»)                                      </a:t>
                      </a:r>
                      <a:r>
                        <a:rPr lang="ru-RU" sz="1100" b="1" dirty="0" smtClean="0">
                          <a:latin typeface="Calibri"/>
                          <a:ea typeface="Calibri"/>
                          <a:cs typeface="Times New Roman"/>
                        </a:rPr>
                        <a:t>                             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2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sng" dirty="0" smtClean="0">
                          <a:latin typeface="Calibri"/>
                          <a:ea typeface="Calibri"/>
                          <a:cs typeface="Times New Roman"/>
                        </a:rPr>
                        <a:t>2022   </a:t>
                      </a:r>
                      <a:r>
                        <a:rPr lang="ru-RU" sz="11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Выступление  на  педсовете  мастер  класс  по  теме  «Нетрадиционные  техники  рисования  с  детьми» (печатание пластилином)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амка восп.jpg"/>
          <p:cNvPicPr>
            <a:picLocks noChangeAspect="1"/>
          </p:cNvPicPr>
          <p:nvPr/>
        </p:nvPicPr>
        <p:blipFill>
          <a:blip r:embed="rId2" cstate="print"/>
          <a:srcRect b="4297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71736" y="500042"/>
            <a:ext cx="5072098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88641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260648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584" y="66075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«Поможем другу Незнайке»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12985"/>
            <a:ext cx="3008978" cy="20059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421" y="1312985"/>
            <a:ext cx="2903883" cy="21779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04421" y="629980"/>
            <a:ext cx="3239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«Красный, желтый, зеленый»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3933056"/>
            <a:ext cx="4182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«В гости к сказочной бабушке»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269773"/>
            <a:ext cx="3361892" cy="224126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508" y="4294114"/>
            <a:ext cx="3325380" cy="2216920"/>
          </a:xfrm>
          <a:prstGeom prst="rect">
            <a:avLst/>
          </a:prstGeom>
        </p:spPr>
      </p:pic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xit" presetSubtype="4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xit" presetSubtype="4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animEffect transition="out" filter="slide(fromBottom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xit" presetSubtype="4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9" grpId="0"/>
      <p:bldP spid="9" grpId="1"/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амка восп.jpg"/>
          <p:cNvPicPr>
            <a:picLocks noChangeAspect="1"/>
          </p:cNvPicPr>
          <p:nvPr/>
        </p:nvPicPr>
        <p:blipFill>
          <a:blip r:embed="rId2" cstate="print"/>
          <a:srcRect b="4297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71736" y="500042"/>
            <a:ext cx="5072098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332656"/>
            <a:ext cx="79928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</a:t>
            </a:r>
            <a:r>
              <a:rPr lang="ru-RU" b="1" dirty="0" smtClean="0">
                <a:solidFill>
                  <a:srgbClr val="C00000"/>
                </a:solidFill>
              </a:rPr>
              <a:t>Тесное сотрудничество с узкими специалистами ДОУ: музыкальный руководитель, логопед, инструктор физической культуры.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703" y="1375288"/>
            <a:ext cx="3283047" cy="24622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70" y="1319330"/>
            <a:ext cx="3210101" cy="24075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38292" y="3974916"/>
            <a:ext cx="3197704" cy="23982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785" y="4026618"/>
            <a:ext cx="3059832" cy="2294874"/>
          </a:xfrm>
          <a:prstGeom prst="rect">
            <a:avLst/>
          </a:prstGeo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амка восп.jpg"/>
          <p:cNvPicPr>
            <a:picLocks noChangeAspect="1"/>
          </p:cNvPicPr>
          <p:nvPr/>
        </p:nvPicPr>
        <p:blipFill>
          <a:blip r:embed="rId2" cstate="print"/>
          <a:srcRect b="4297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71736" y="500042"/>
            <a:ext cx="5072098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548680"/>
            <a:ext cx="71287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Принимаю активное участие в утренниках, где играю различных сказочных героев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24" y="1287344"/>
            <a:ext cx="2629812" cy="19723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260" y="951658"/>
            <a:ext cx="2592288" cy="19442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61" y="3930932"/>
            <a:ext cx="2591276" cy="194345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772" y="1043207"/>
            <a:ext cx="1840631" cy="18406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971" y="2961090"/>
            <a:ext cx="1892010" cy="18920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916" y="2984927"/>
            <a:ext cx="1942912" cy="19429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434" y="4263998"/>
            <a:ext cx="1709892" cy="227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345786"/>
      </p:ext>
    </p:extLst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амка восп.jpg"/>
          <p:cNvPicPr>
            <a:picLocks noChangeAspect="1"/>
          </p:cNvPicPr>
          <p:nvPr/>
        </p:nvPicPr>
        <p:blipFill>
          <a:blip r:embed="rId2" cstate="print"/>
          <a:srcRect b="4297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71736" y="500042"/>
            <a:ext cx="5072098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188640"/>
            <a:ext cx="640871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           </a:t>
            </a:r>
            <a:r>
              <a:rPr lang="ru-RU" sz="2800" b="1" dirty="0" smtClean="0">
                <a:solidFill>
                  <a:srgbClr val="FF0000"/>
                </a:solidFill>
              </a:rPr>
              <a:t>МАСТЕР   КЛАСС      </a:t>
            </a:r>
            <a:r>
              <a:rPr lang="ru-RU" sz="2400" b="1" dirty="0" smtClean="0">
                <a:solidFill>
                  <a:srgbClr val="FF0000"/>
                </a:solidFill>
              </a:rPr>
              <a:t>                  </a:t>
            </a:r>
            <a:r>
              <a:rPr lang="ru-RU" sz="2400" b="1" dirty="0" smtClean="0">
                <a:solidFill>
                  <a:schemeClr val="accent2"/>
                </a:solidFill>
              </a:rPr>
              <a:t>«НЕТРАДИЦИОННАЯ  ТЕХНИКА  РИСОВАНИЯ  С  ДЕТЬМИ  ДОШКОЛЬНОГО  ВОЗРАСТА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pic>
        <p:nvPicPr>
          <p:cNvPr id="7" name="Рисунок 6" descr="DSC013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700808"/>
            <a:ext cx="2520280" cy="1890210"/>
          </a:xfrm>
          <a:prstGeom prst="rect">
            <a:avLst/>
          </a:prstGeom>
        </p:spPr>
      </p:pic>
      <p:pic>
        <p:nvPicPr>
          <p:cNvPr id="8" name="Рисунок 7" descr="DSC013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7" y="1700808"/>
            <a:ext cx="2616291" cy="1962218"/>
          </a:xfrm>
          <a:prstGeom prst="rect">
            <a:avLst/>
          </a:prstGeom>
        </p:spPr>
      </p:pic>
      <p:pic>
        <p:nvPicPr>
          <p:cNvPr id="9" name="Рисунок 8" descr="DSC013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3717032"/>
            <a:ext cx="2784309" cy="20882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63688" y="6021288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Художественное  творчество  печатание  пластилином 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1394</TotalTime>
  <Words>573</Words>
  <Application>Microsoft Office PowerPoint</Application>
  <PresentationFormat>Экран (4:3)</PresentationFormat>
  <Paragraphs>82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Master</cp:lastModifiedBy>
  <cp:revision>191</cp:revision>
  <dcterms:created xsi:type="dcterms:W3CDTF">2012-12-02T04:57:50Z</dcterms:created>
  <dcterms:modified xsi:type="dcterms:W3CDTF">2023-10-22T09:41:41Z</dcterms:modified>
</cp:coreProperties>
</file>